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157"/>
  </p:notesMasterIdLst>
  <p:sldIdLst>
    <p:sldId id="257" r:id="rId5"/>
    <p:sldId id="4954" r:id="rId6"/>
    <p:sldId id="302" r:id="rId7"/>
    <p:sldId id="258" r:id="rId8"/>
    <p:sldId id="260" r:id="rId9"/>
    <p:sldId id="4949" r:id="rId10"/>
    <p:sldId id="4989" r:id="rId11"/>
    <p:sldId id="5018" r:id="rId12"/>
    <p:sldId id="5026" r:id="rId13"/>
    <p:sldId id="4958" r:id="rId14"/>
    <p:sldId id="4985" r:id="rId15"/>
    <p:sldId id="5019" r:id="rId16"/>
    <p:sldId id="5025" r:id="rId17"/>
    <p:sldId id="5022" r:id="rId18"/>
    <p:sldId id="270" r:id="rId19"/>
    <p:sldId id="5038" r:id="rId20"/>
    <p:sldId id="5041" r:id="rId21"/>
    <p:sldId id="5039" r:id="rId22"/>
    <p:sldId id="5020" r:id="rId23"/>
    <p:sldId id="1893" r:id="rId24"/>
    <p:sldId id="1895" r:id="rId25"/>
    <p:sldId id="1913" r:id="rId26"/>
    <p:sldId id="4990" r:id="rId27"/>
    <p:sldId id="5027" r:id="rId28"/>
    <p:sldId id="1916" r:id="rId29"/>
    <p:sldId id="5028" r:id="rId30"/>
    <p:sldId id="5021" r:id="rId31"/>
    <p:sldId id="1888" r:id="rId32"/>
    <p:sldId id="1914" r:id="rId33"/>
    <p:sldId id="1921" r:id="rId34"/>
    <p:sldId id="1917" r:id="rId35"/>
    <p:sldId id="5029" r:id="rId36"/>
    <p:sldId id="5030" r:id="rId37"/>
    <p:sldId id="1954" r:id="rId38"/>
    <p:sldId id="1931" r:id="rId39"/>
    <p:sldId id="5036" r:id="rId40"/>
    <p:sldId id="1953" r:id="rId41"/>
    <p:sldId id="1904" r:id="rId42"/>
    <p:sldId id="4995" r:id="rId43"/>
    <p:sldId id="1906" r:id="rId44"/>
    <p:sldId id="4996" r:id="rId45"/>
    <p:sldId id="4997" r:id="rId46"/>
    <p:sldId id="5023" r:id="rId47"/>
    <p:sldId id="1924" r:id="rId48"/>
    <p:sldId id="5037" r:id="rId49"/>
    <p:sldId id="1932" r:id="rId50"/>
    <p:sldId id="1933" r:id="rId51"/>
    <p:sldId id="5024" r:id="rId52"/>
    <p:sldId id="386" r:id="rId53"/>
    <p:sldId id="295" r:id="rId54"/>
    <p:sldId id="4999" r:id="rId55"/>
    <p:sldId id="305" r:id="rId56"/>
    <p:sldId id="306" r:id="rId57"/>
    <p:sldId id="1475" r:id="rId58"/>
    <p:sldId id="1871" r:id="rId59"/>
    <p:sldId id="1462" r:id="rId60"/>
    <p:sldId id="1464" r:id="rId61"/>
    <p:sldId id="1501" r:id="rId62"/>
    <p:sldId id="1490" r:id="rId63"/>
    <p:sldId id="1488" r:id="rId64"/>
    <p:sldId id="5000" r:id="rId65"/>
    <p:sldId id="399" r:id="rId66"/>
    <p:sldId id="403" r:id="rId67"/>
    <p:sldId id="279" r:id="rId68"/>
    <p:sldId id="1417" r:id="rId69"/>
    <p:sldId id="637" r:id="rId70"/>
    <p:sldId id="272" r:id="rId71"/>
    <p:sldId id="273" r:id="rId72"/>
    <p:sldId id="267" r:id="rId73"/>
    <p:sldId id="1405" r:id="rId74"/>
    <p:sldId id="1878" r:id="rId75"/>
    <p:sldId id="1911" r:id="rId76"/>
    <p:sldId id="1912" r:id="rId77"/>
    <p:sldId id="5001" r:id="rId78"/>
    <p:sldId id="1956" r:id="rId79"/>
    <p:sldId id="1918" r:id="rId80"/>
    <p:sldId id="1884" r:id="rId81"/>
    <p:sldId id="1887" r:id="rId82"/>
    <p:sldId id="5002" r:id="rId83"/>
    <p:sldId id="1938" r:id="rId84"/>
    <p:sldId id="5003" r:id="rId85"/>
    <p:sldId id="1877" r:id="rId86"/>
    <p:sldId id="1909" r:id="rId87"/>
    <p:sldId id="5004" r:id="rId88"/>
    <p:sldId id="5005" r:id="rId89"/>
    <p:sldId id="1927" r:id="rId90"/>
    <p:sldId id="1928" r:id="rId91"/>
    <p:sldId id="5006" r:id="rId92"/>
    <p:sldId id="1992" r:id="rId93"/>
    <p:sldId id="1908" r:id="rId94"/>
    <p:sldId id="1935" r:id="rId95"/>
    <p:sldId id="1944" r:id="rId96"/>
    <p:sldId id="5007" r:id="rId97"/>
    <p:sldId id="5008" r:id="rId98"/>
    <p:sldId id="5009" r:id="rId99"/>
    <p:sldId id="5010" r:id="rId100"/>
    <p:sldId id="1919" r:id="rId101"/>
    <p:sldId id="1923" r:id="rId102"/>
    <p:sldId id="5011" r:id="rId103"/>
    <p:sldId id="1925" r:id="rId104"/>
    <p:sldId id="5012" r:id="rId105"/>
    <p:sldId id="256" r:id="rId106"/>
    <p:sldId id="1487" r:id="rId107"/>
    <p:sldId id="1481" r:id="rId108"/>
    <p:sldId id="1482" r:id="rId109"/>
    <p:sldId id="1483" r:id="rId110"/>
    <p:sldId id="1484" r:id="rId111"/>
    <p:sldId id="1491" r:id="rId112"/>
    <p:sldId id="1500" r:id="rId113"/>
    <p:sldId id="1499" r:id="rId114"/>
    <p:sldId id="1503" r:id="rId115"/>
    <p:sldId id="1508" r:id="rId116"/>
    <p:sldId id="1875" r:id="rId117"/>
    <p:sldId id="1882" r:id="rId118"/>
    <p:sldId id="5013" r:id="rId119"/>
    <p:sldId id="1874" r:id="rId120"/>
    <p:sldId id="1876" r:id="rId121"/>
    <p:sldId id="5015" r:id="rId122"/>
    <p:sldId id="4950" r:id="rId123"/>
    <p:sldId id="4946" r:id="rId124"/>
    <p:sldId id="5031" r:id="rId125"/>
    <p:sldId id="4926" r:id="rId126"/>
    <p:sldId id="5042" r:id="rId127"/>
    <p:sldId id="4928" r:id="rId128"/>
    <p:sldId id="5043" r:id="rId129"/>
    <p:sldId id="4929" r:id="rId130"/>
    <p:sldId id="4930" r:id="rId131"/>
    <p:sldId id="4931" r:id="rId132"/>
    <p:sldId id="4932" r:id="rId133"/>
    <p:sldId id="4956" r:id="rId134"/>
    <p:sldId id="5032" r:id="rId135"/>
    <p:sldId id="5044" r:id="rId136"/>
    <p:sldId id="277" r:id="rId137"/>
    <p:sldId id="278" r:id="rId138"/>
    <p:sldId id="280" r:id="rId139"/>
    <p:sldId id="281" r:id="rId140"/>
    <p:sldId id="282" r:id="rId141"/>
    <p:sldId id="283" r:id="rId142"/>
    <p:sldId id="2076137000" r:id="rId143"/>
    <p:sldId id="2076137001" r:id="rId144"/>
    <p:sldId id="2076137002" r:id="rId145"/>
    <p:sldId id="2076137003" r:id="rId146"/>
    <p:sldId id="2076137004" r:id="rId147"/>
    <p:sldId id="2076137008" r:id="rId148"/>
    <p:sldId id="2076137005" r:id="rId149"/>
    <p:sldId id="2076137006" r:id="rId150"/>
    <p:sldId id="2076137007" r:id="rId151"/>
    <p:sldId id="2076137009" r:id="rId152"/>
    <p:sldId id="2076136952" r:id="rId153"/>
    <p:sldId id="2076137010" r:id="rId154"/>
    <p:sldId id="4953" r:id="rId155"/>
    <p:sldId id="303" r:id="rId1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23B0C84-3715-4825-B31F-D9CFC72C3F79}">
          <p14:sldIdLst>
            <p14:sldId id="257"/>
            <p14:sldId id="4954"/>
            <p14:sldId id="302"/>
            <p14:sldId id="258"/>
            <p14:sldId id="260"/>
            <p14:sldId id="4949"/>
            <p14:sldId id="4989"/>
            <p14:sldId id="5018"/>
            <p14:sldId id="5026"/>
            <p14:sldId id="4958"/>
            <p14:sldId id="4985"/>
            <p14:sldId id="5019"/>
            <p14:sldId id="5025"/>
            <p14:sldId id="5022"/>
            <p14:sldId id="270"/>
            <p14:sldId id="5038"/>
            <p14:sldId id="5041"/>
            <p14:sldId id="5039"/>
          </p14:sldIdLst>
        </p14:section>
        <p14:section name="SOURCE CONTROL" id="{E7362696-8C38-41FF-B1C7-717B23E746AA}">
          <p14:sldIdLst>
            <p14:sldId id="5020"/>
            <p14:sldId id="1893"/>
            <p14:sldId id="1895"/>
            <p14:sldId id="1913"/>
            <p14:sldId id="4990"/>
            <p14:sldId id="5027"/>
            <p14:sldId id="1916"/>
            <p14:sldId id="5028"/>
          </p14:sldIdLst>
        </p14:section>
        <p14:section name="BUILD PIPELINES" id="{66771071-6D32-4472-B16D-B09A3535C48D}">
          <p14:sldIdLst>
            <p14:sldId id="5021"/>
            <p14:sldId id="1888"/>
            <p14:sldId id="1914"/>
            <p14:sldId id="1921"/>
            <p14:sldId id="1917"/>
            <p14:sldId id="5029"/>
            <p14:sldId id="5030"/>
            <p14:sldId id="1954"/>
            <p14:sldId id="1931"/>
            <p14:sldId id="5036"/>
            <p14:sldId id="1953"/>
            <p14:sldId id="1904"/>
            <p14:sldId id="4995"/>
            <p14:sldId id="1906"/>
            <p14:sldId id="4996"/>
            <p14:sldId id="4997"/>
          </p14:sldIdLst>
        </p14:section>
        <p14:section name="MOBILE DEVOPS" id="{81C50629-B62F-474E-8DAC-FBB865D636E4}">
          <p14:sldIdLst>
            <p14:sldId id="5023"/>
            <p14:sldId id="1924"/>
            <p14:sldId id="5037"/>
            <p14:sldId id="1932"/>
            <p14:sldId id="1933"/>
          </p14:sldIdLst>
        </p14:section>
        <p14:section name="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Z-400 EXAM STRATEGY" id="{02140B16-C18C-457F-8C5F-EFD14DD43C62}">
          <p14:sldIdLst>
            <p14:sldId id="4950"/>
            <p14:sldId id="4946"/>
            <p14:sldId id="5031"/>
            <p14:sldId id="4926"/>
            <p14:sldId id="5042"/>
            <p14:sldId id="4928"/>
            <p14:sldId id="5043"/>
            <p14:sldId id="4929"/>
            <p14:sldId id="4930"/>
            <p14:sldId id="4931"/>
            <p14:sldId id="4932"/>
            <p14:sldId id="4956"/>
            <p14:sldId id="5032"/>
            <p14:sldId id="5044"/>
            <p14:sldId id="277"/>
            <p14:sldId id="278"/>
            <p14:sldId id="280"/>
            <p14:sldId id="281"/>
            <p14:sldId id="282"/>
            <p14:sldId id="283"/>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20" autoAdjust="0"/>
    <p:restoredTop sz="95256" autoAdjust="0"/>
  </p:normalViewPr>
  <p:slideViewPr>
    <p:cSldViewPr snapToGrid="0" snapToObjects="1">
      <p:cViewPr varScale="1">
        <p:scale>
          <a:sx n="91" d="100"/>
          <a:sy n="91" d="100"/>
        </p:scale>
        <p:origin x="84" y="105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slide" Target="slides/slide149.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6/29/2020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143</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147</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149</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150</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17215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6/29/2020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6/29/2020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6/29/2020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6/29/2020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6/29/2020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6/29/2020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6/29/2020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6/29/2020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6/29/2020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 id="2147483688" r:id="rId9"/>
    <p:sldLayoutId id="2147483689" r:id="rId1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jpeg"/><Relationship Id="rId4" Type="http://schemas.openxmlformats.org/officeDocument/2006/relationships/image" Target="../media/image148.jpe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64.jpg"/><Relationship Id="rId4" Type="http://schemas.openxmlformats.org/officeDocument/2006/relationships/image" Target="../media/image163.jpg"/></Relationships>
</file>

<file path=ppt/slides/_rels/slide14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166.jpg"/></Relationships>
</file>

<file path=ppt/slides/_rels/slide14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168.jpg"/></Relationships>
</file>

<file path=ppt/slides/_rels/slide1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118</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8DCCC436-8F30-418D-AC85-F18697464BE0}"/>
              </a:ext>
            </a:extLst>
          </p:cNvPr>
          <p:cNvPicPr>
            <a:picLocks noChangeAspect="1"/>
          </p:cNvPicPr>
          <p:nvPr/>
        </p:nvPicPr>
        <p:blipFill>
          <a:blip r:embed="rId2"/>
          <a:stretch>
            <a:fillRect/>
          </a:stretch>
        </p:blipFill>
        <p:spPr>
          <a:xfrm>
            <a:off x="1100666" y="741187"/>
            <a:ext cx="6942668" cy="4021092"/>
          </a:xfrm>
          <a:prstGeom prst="rect">
            <a:avLst/>
          </a:prstGeom>
        </p:spPr>
      </p:pic>
    </p:spTree>
    <p:extLst>
      <p:ext uri="{BB962C8B-B14F-4D97-AF65-F5344CB8AC3E}">
        <p14:creationId xmlns:p14="http://schemas.microsoft.com/office/powerpoint/2010/main" val="168450749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restart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16838213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FFFF00"/>
                </a:solidFill>
              </a:rPr>
              <a:t>COVID means Pearson VUE physical testing centers are unavailable</a:t>
            </a:r>
          </a:p>
          <a:p>
            <a:r>
              <a:rPr lang="en-US" sz="2700" dirty="0">
                <a:solidFill>
                  <a:srgbClr val="FFFF00"/>
                </a:solidFill>
              </a:rPr>
              <a:t>The Pearson OnVUE client has come a LONG way</a:t>
            </a:r>
          </a:p>
          <a:p>
            <a:r>
              <a:rPr lang="en-US" sz="2700" dirty="0">
                <a:solidFill>
                  <a:srgbClr val="FFFF0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FFFF00"/>
                </a:solidFill>
              </a:rPr>
              <a:t>Windows 10 / Windows 8.1</a:t>
            </a:r>
          </a:p>
          <a:p>
            <a:r>
              <a:rPr lang="en-US" sz="2700" dirty="0">
                <a:solidFill>
                  <a:srgbClr val="FFFF00"/>
                </a:solidFill>
              </a:rPr>
              <a:t>macOS High Sierra (10.13)</a:t>
            </a:r>
          </a:p>
          <a:p>
            <a:r>
              <a:rPr lang="en-US" sz="2700" dirty="0">
                <a:solidFill>
                  <a:srgbClr val="FFFF00"/>
                </a:solidFill>
              </a:rPr>
              <a:t>4 GB RAM</a:t>
            </a:r>
          </a:p>
          <a:p>
            <a:r>
              <a:rPr lang="en-US" sz="2700" dirty="0">
                <a:solidFill>
                  <a:srgbClr val="FFFF00"/>
                </a:solidFill>
              </a:rPr>
              <a:t>1024x768/16 resolution</a:t>
            </a:r>
          </a:p>
          <a:p>
            <a:pPr lvl="1"/>
            <a:r>
              <a:rPr lang="en-US" sz="2400" dirty="0">
                <a:solidFill>
                  <a:srgbClr val="FFFF0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FFFF0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FFFF00"/>
                </a:solidFill>
              </a:rPr>
              <a:t>3 Mbps down/up network bandwidth</a:t>
            </a:r>
          </a:p>
          <a:p>
            <a:pPr lvl="1"/>
            <a:r>
              <a:rPr lang="en-US" sz="2400" dirty="0">
                <a:solidFill>
                  <a:srgbClr val="FFFF0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FFFF00"/>
                </a:solidFill>
              </a:rPr>
              <a:t>Browsers:</a:t>
            </a:r>
          </a:p>
          <a:p>
            <a:pPr lvl="1"/>
            <a:r>
              <a:rPr lang="en-US" sz="2400" dirty="0">
                <a:solidFill>
                  <a:srgbClr val="FFFF0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FFFF00"/>
                </a:solidFill>
              </a:rPr>
              <a:t>Webcam: 640x480/10 fps</a:t>
            </a:r>
          </a:p>
          <a:p>
            <a:r>
              <a:rPr lang="en-US" sz="2700" dirty="0">
                <a:solidFill>
                  <a:srgbClr val="FFFF00"/>
                </a:solidFill>
              </a:rPr>
              <a:t>Microphone: integrated</a:t>
            </a:r>
          </a:p>
          <a:p>
            <a:pPr lvl="1"/>
            <a:r>
              <a:rPr lang="en-US" sz="2400" dirty="0">
                <a:solidFill>
                  <a:srgbClr val="FFFF00"/>
                </a:solidFill>
                <a:latin typeface="Segoe UI Semilight" panose="020B0402040204020203" pitchFamily="34" charset="0"/>
                <a:cs typeface="Segoe UI Semilight" panose="020B0402040204020203" pitchFamily="34" charset="0"/>
              </a:rPr>
              <a:t>Headsets not allowed</a:t>
            </a:r>
          </a:p>
          <a:p>
            <a:r>
              <a:rPr lang="en-US" sz="2700" dirty="0">
                <a:solidFill>
                  <a:srgbClr val="FFFF00"/>
                </a:solidFill>
              </a:rPr>
              <a:t>Corporate VPNs, firewalls, and proxies will likely disrupt the delivery</a:t>
            </a:r>
          </a:p>
          <a:p>
            <a:pPr lvl="1"/>
            <a:r>
              <a:rPr lang="en-US" sz="2400" dirty="0">
                <a:solidFill>
                  <a:srgbClr val="FFFF0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FFFF00"/>
                </a:solidFill>
              </a:rPr>
              <a:t>Computer set up</a:t>
            </a:r>
          </a:p>
          <a:p>
            <a:pPr lvl="1"/>
            <a:r>
              <a:rPr lang="en-US" sz="2400" dirty="0">
                <a:solidFill>
                  <a:srgbClr val="FFFF0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FFFF0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FFFF0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FFFF00"/>
                </a:solidFill>
              </a:rPr>
              <a:t>Mobile phone</a:t>
            </a:r>
          </a:p>
          <a:p>
            <a:r>
              <a:rPr lang="en-US" sz="2700" dirty="0">
                <a:solidFill>
                  <a:srgbClr val="FFFF00"/>
                </a:solidFill>
              </a:rPr>
              <a:t>ID</a:t>
            </a:r>
          </a:p>
          <a:p>
            <a:endParaRPr lang="en-US" sz="2700" dirty="0">
              <a:solidFill>
                <a:srgbClr val="FFFF00"/>
              </a:solidFill>
            </a:endParaRPr>
          </a:p>
        </p:txBody>
      </p:sp>
    </p:spTree>
    <p:extLst>
      <p:ext uri="{BB962C8B-B14F-4D97-AF65-F5344CB8AC3E}">
        <p14:creationId xmlns:p14="http://schemas.microsoft.com/office/powerpoint/2010/main" val="37289413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FFFF00"/>
                </a:solidFill>
              </a:rPr>
              <a:t>Keep your face in the webcam frame</a:t>
            </a:r>
          </a:p>
          <a:p>
            <a:r>
              <a:rPr lang="en-US" sz="2700" dirty="0">
                <a:solidFill>
                  <a:srgbClr val="FFFF00"/>
                </a:solidFill>
              </a:rPr>
              <a:t>Keep your hands away from your mouth</a:t>
            </a:r>
          </a:p>
          <a:p>
            <a:r>
              <a:rPr lang="en-US" sz="2700" dirty="0">
                <a:solidFill>
                  <a:srgbClr val="FFFF00"/>
                </a:solidFill>
              </a:rPr>
              <a:t>Ensure you aren't interrupted</a:t>
            </a:r>
          </a:p>
          <a:p>
            <a:pPr lvl="1"/>
            <a:r>
              <a:rPr lang="en-US" sz="2400" dirty="0">
                <a:solidFill>
                  <a:srgbClr val="FFFF00"/>
                </a:solidFill>
                <a:latin typeface="Segoe UI Semilight" panose="020B0402040204020203" pitchFamily="34" charset="0"/>
                <a:cs typeface="Segoe UI Semilight" panose="020B0402040204020203" pitchFamily="34" charset="0"/>
              </a:rPr>
              <a:t>Walled room</a:t>
            </a:r>
          </a:p>
          <a:p>
            <a:pPr lvl="1"/>
            <a:r>
              <a:rPr lang="en-US" sz="2400" dirty="0">
                <a:solidFill>
                  <a:srgbClr val="FFFF00"/>
                </a:solidFill>
                <a:latin typeface="Segoe UI Semilight" panose="020B0402040204020203" pitchFamily="34" charset="0"/>
                <a:cs typeface="Segoe UI Semilight" panose="020B0402040204020203" pitchFamily="34" charset="0"/>
              </a:rPr>
              <a:t>Door closed</a:t>
            </a:r>
          </a:p>
          <a:p>
            <a:r>
              <a:rPr lang="en-US" sz="2700" dirty="0">
                <a:solidFill>
                  <a:srgbClr val="FFFF00"/>
                </a:solidFill>
              </a:rPr>
              <a:t>No bio breaks are allowed</a:t>
            </a:r>
          </a:p>
          <a:p>
            <a:endParaRPr lang="en-US" sz="2700" dirty="0">
              <a:solidFill>
                <a:srgbClr val="FFFF00"/>
              </a:solidFill>
            </a:endParaRPr>
          </a:p>
        </p:txBody>
      </p:sp>
    </p:spTree>
    <p:extLst>
      <p:ext uri="{BB962C8B-B14F-4D97-AF65-F5344CB8AC3E}">
        <p14:creationId xmlns:p14="http://schemas.microsoft.com/office/powerpoint/2010/main" val="648403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Demo</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err="1">
                <a:solidFill>
                  <a:srgbClr val="FFFF00"/>
                </a:solidFill>
              </a:rPr>
              <a:t>asdf</a:t>
            </a:r>
            <a:endParaRPr lang="en-US" sz="2700" dirty="0">
              <a:solidFill>
                <a:srgbClr val="FFFF00"/>
              </a:solidFill>
            </a:endParaRPr>
          </a:p>
          <a:p>
            <a:endParaRPr lang="en-US" sz="2700" dirty="0">
              <a:solidFill>
                <a:srgbClr val="FFFF00"/>
              </a:solidFill>
            </a:endParaRPr>
          </a:p>
        </p:txBody>
      </p:sp>
    </p:spTree>
    <p:extLst>
      <p:ext uri="{BB962C8B-B14F-4D97-AF65-F5344CB8AC3E}">
        <p14:creationId xmlns:p14="http://schemas.microsoft.com/office/powerpoint/2010/main" val="9030721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1133476" y="897102"/>
            <a:ext cx="8263890" cy="5262979"/>
          </a:xfrm>
        </p:spPr>
        <p: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extension add --name azure-</a:t>
            </a:r>
            <a:r>
              <a:rPr lang="en-US" sz="1800" dirty="0" err="1">
                <a:latin typeface="Courier New" panose="02070309020205020404" pitchFamily="49" charset="0"/>
                <a:cs typeface="Courier New" panose="02070309020205020404" pitchFamily="49" charset="0"/>
              </a:rPr>
              <a:t>devops</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login --organization https://dev.azure.com/contoso</a:t>
            </a:r>
          </a:p>
          <a:p>
            <a:r>
              <a:rPr lang="en-US" sz="1800" dirty="0">
                <a:latin typeface="Courier New" panose="02070309020205020404" pitchFamily="49" charset="0"/>
                <a:cs typeface="Courier New" panose="02070309020205020404" pitchFamily="49" charset="0"/>
              </a:rPr>
              <a:t>Token:</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configure --defaults organization=https://dev.azure.com/contoso project=</a:t>
            </a:r>
            <a:r>
              <a:rPr lang="en-US" sz="1800" dirty="0" err="1">
                <a:latin typeface="Courier New" panose="02070309020205020404" pitchFamily="49" charset="0"/>
                <a:cs typeface="Courier New" panose="02070309020205020404" pitchFamily="49" charset="0"/>
              </a:rPr>
              <a:t>ContosoWebApp</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–h</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p:txBody>
          <a:bodyPr/>
          <a:lstStyle/>
          <a:p>
            <a:r>
              <a:rPr lang="en-US" dirty="0"/>
              <a:t>Source Control Proven Practices</a:t>
            </a:r>
          </a:p>
        </p:txBody>
      </p:sp>
      <p:sp>
        <p:nvSpPr>
          <p:cNvPr id="3" name="Text Placeholder 2">
            <a:extLst>
              <a:ext uri="{FF2B5EF4-FFF2-40B4-BE49-F238E27FC236}">
                <a16:creationId xmlns:a16="http://schemas.microsoft.com/office/drawing/2014/main" id="{79D5837C-1C2A-4BCF-900D-44D66807FA7A}"/>
              </a:ext>
            </a:extLst>
          </p:cNvPr>
          <p:cNvSpPr>
            <a:spLocks noGrp="1"/>
          </p:cNvSpPr>
          <p:nvPr>
            <p:ph type="body" sz="quarter" idx="10"/>
          </p:nvPr>
        </p:nvSpPr>
        <p:spPr>
          <a:xfrm>
            <a:off x="438150" y="1076623"/>
            <a:ext cx="8263890" cy="2908489"/>
          </a:xfrm>
        </p:spPr>
        <p:txBody>
          <a:bodyPr/>
          <a:lstStyle/>
          <a:p>
            <a:r>
              <a:rPr lang="en-US" dirty="0"/>
              <a:t>Make </a:t>
            </a:r>
            <a:r>
              <a:rPr lang="en-US" b="1" dirty="0">
                <a:solidFill>
                  <a:srgbClr val="0070C0"/>
                </a:solidFill>
              </a:rPr>
              <a:t>small changes</a:t>
            </a:r>
          </a:p>
          <a:p>
            <a:r>
              <a:rPr lang="en-US" dirty="0"/>
              <a:t>Don’t commit personal files or</a:t>
            </a:r>
            <a:r>
              <a:rPr lang="en-US" b="1" dirty="0"/>
              <a:t> </a:t>
            </a:r>
            <a:r>
              <a:rPr lang="en-US" b="1" dirty="0">
                <a:solidFill>
                  <a:srgbClr val="0070C0"/>
                </a:solidFill>
              </a:rPr>
              <a:t>secrets</a:t>
            </a:r>
          </a:p>
          <a:p>
            <a:r>
              <a:rPr lang="en-US" dirty="0"/>
              <a:t>Update often and right before pushing to avoid merge conflicts</a:t>
            </a:r>
          </a:p>
          <a:p>
            <a:r>
              <a:rPr lang="en-US" dirty="0"/>
              <a:t>Pay close attention to </a:t>
            </a:r>
            <a:r>
              <a:rPr lang="en-US" b="1" dirty="0">
                <a:solidFill>
                  <a:srgbClr val="0070C0"/>
                </a:solidFill>
              </a:rPr>
              <a:t>commit messages </a:t>
            </a:r>
            <a:r>
              <a:rPr lang="en-US" dirty="0"/>
              <a:t>as these will tell you why a change was made</a:t>
            </a:r>
          </a:p>
          <a:p>
            <a:r>
              <a:rPr lang="en-US" dirty="0"/>
              <a:t>Link code changes to </a:t>
            </a:r>
            <a:r>
              <a:rPr lang="en-US" b="1" dirty="0">
                <a:solidFill>
                  <a:srgbClr val="0070C0"/>
                </a:solidFill>
              </a:rPr>
              <a:t>work items</a:t>
            </a:r>
          </a:p>
          <a:p>
            <a:r>
              <a:rPr lang="en-US" dirty="0"/>
              <a:t>No matter your background or preferences, be a team player and follow agreed </a:t>
            </a:r>
            <a:r>
              <a:rPr lang="en-US" b="1" dirty="0">
                <a:solidFill>
                  <a:srgbClr val="0070C0"/>
                </a:solidFill>
              </a:rPr>
              <a:t>conventions </a:t>
            </a:r>
            <a:r>
              <a:rPr lang="en-US" dirty="0"/>
              <a:t>and workflows</a:t>
            </a:r>
          </a:p>
        </p:txBody>
      </p:sp>
    </p:spTree>
    <p:extLst>
      <p:ext uri="{BB962C8B-B14F-4D97-AF65-F5344CB8AC3E}">
        <p14:creationId xmlns:p14="http://schemas.microsoft.com/office/powerpoint/2010/main" val="34222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err="1"/>
              <a:t>GitFlow</a:t>
            </a:r>
            <a:r>
              <a:rPr lang="en-US" dirty="0"/>
              <a:t>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36929C66-748A-4BD0-83AE-8E7005D1B0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6373" y="823343"/>
            <a:ext cx="6531254" cy="4196331"/>
          </a:xfrm>
          <a:prstGeom prst="rect">
            <a:avLst/>
          </a:prstGeom>
        </p:spPr>
      </p:pic>
      <p:sp>
        <p:nvSpPr>
          <p:cNvPr id="29" name="TextBox 28">
            <a:extLst>
              <a:ext uri="{FF2B5EF4-FFF2-40B4-BE49-F238E27FC236}">
                <a16:creationId xmlns:a16="http://schemas.microsoft.com/office/drawing/2014/main" id="{390F1CC4-763C-4804-A2EC-04BC36AC81F2}"/>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a:t>
            </a:r>
            <a:r>
              <a:rPr lang="en-US" sz="1400" dirty="0" err="1">
                <a:solidFill>
                  <a:srgbClr val="0070C0"/>
                </a:solidFill>
              </a:rPr>
              <a:t>bbr</a:t>
            </a:r>
            <a:endParaRPr lang="en-US" sz="1400" dirty="0">
              <a:solidFill>
                <a:srgbClr val="0070C0"/>
              </a:solidFill>
            </a:endParaRPr>
          </a:p>
        </p:txBody>
      </p:sp>
    </p:spTree>
    <p:extLst>
      <p:ext uri="{BB962C8B-B14F-4D97-AF65-F5344CB8AC3E}">
        <p14:creationId xmlns:p14="http://schemas.microsoft.com/office/powerpoint/2010/main" val="11481840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Understand DevOps and Azure DevOps</a:t>
            </a:r>
          </a:p>
          <a:p>
            <a:r>
              <a:rPr lang="en-US" dirty="0"/>
              <a:t>Source Code Control</a:t>
            </a:r>
          </a:p>
          <a:p>
            <a:r>
              <a:rPr lang="en-US" dirty="0"/>
              <a:t>Pipeline Creation</a:t>
            </a:r>
          </a:p>
          <a:p>
            <a:pPr lvl="1"/>
            <a:r>
              <a:rPr lang="en-US" dirty="0"/>
              <a:t>Build</a:t>
            </a:r>
          </a:p>
          <a:p>
            <a:pPr lvl="1"/>
            <a:r>
              <a:rPr lang="en-US" dirty="0"/>
              <a:t>Release</a:t>
            </a:r>
          </a:p>
          <a:p>
            <a:r>
              <a:rPr lang="en-US" dirty="0"/>
              <a:t>Pipeline Configuration</a:t>
            </a:r>
          </a:p>
          <a:p>
            <a:pPr lvl="1"/>
            <a:r>
              <a:rPr lang="en-US" dirty="0"/>
              <a:t>Azure Key Vault</a:t>
            </a:r>
          </a:p>
          <a:p>
            <a:pPr lvl="1"/>
            <a:r>
              <a:rPr lang="en-US" dirty="0"/>
              <a:t>Code Analysis</a:t>
            </a:r>
          </a:p>
          <a:p>
            <a:r>
              <a:rPr lang="en-US" dirty="0"/>
              <a:t>AZ-400 Exam Prep</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Identity and security</a:t>
            </a:r>
          </a:p>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58</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questions/answers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a:t>
            </a:r>
            <a:r>
              <a:rPr lang="en-US" dirty="0" err="1"/>
              <a:t>WorldWide</a:t>
            </a:r>
            <a:r>
              <a:rPr lang="en-US" dirty="0"/>
              <a:t>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Exam title and content were changed June 15, 2020</a:t>
            </a:r>
          </a:p>
          <a:p>
            <a:pPr lvl="1"/>
            <a:r>
              <a:rPr lang="en-US" dirty="0"/>
              <a:t>New title: </a:t>
            </a:r>
            <a:r>
              <a:rPr lang="en-US" b="1" i="1" dirty="0"/>
              <a:t>Designing and Implementing Microsoft DevOps Solutions</a:t>
            </a:r>
          </a:p>
          <a:p>
            <a:pPr lvl="1"/>
            <a:r>
              <a:rPr lang="en-US" dirty="0"/>
              <a:t>Same badge</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to know several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8840</TotalTime>
  <Words>8660</Words>
  <Application>Microsoft Office PowerPoint</Application>
  <PresentationFormat>On-screen Show (16:9)</PresentationFormat>
  <Paragraphs>1084</Paragraphs>
  <Slides>152</Slides>
  <Notes>67</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152</vt:i4>
      </vt:variant>
    </vt:vector>
  </HeadingPairs>
  <TitlesOfParts>
    <vt:vector size="173"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Azure DevOps Engineer Certification</vt:lpstr>
      <vt:lpstr>Exam AZ-400….</vt:lpstr>
      <vt:lpstr>DevOps and Azure DevOps</vt:lpstr>
      <vt:lpstr>DevOps</vt:lpstr>
      <vt:lpstr>DevOps: Personas</vt:lpstr>
      <vt:lpstr>DevOps: Required Reading</vt:lpstr>
      <vt:lpstr>DevOps: The Three Ways</vt:lpstr>
      <vt:lpstr>DevOps Engineer Role</vt:lpstr>
      <vt:lpstr>Azure DevOps Products</vt:lpstr>
      <vt:lpstr>Azure DevOps IDE Extensions</vt:lpstr>
      <vt:lpstr>Azure DevOps CLI Extension</vt:lpstr>
      <vt:lpstr>Source Control in Azure DevOps</vt:lpstr>
      <vt:lpstr>Source Control Benefits</vt:lpstr>
      <vt:lpstr>Source Control Types</vt:lpstr>
      <vt:lpstr>Source Control Proven Practices</vt:lpstr>
      <vt:lpstr>Git: Feature Branch Workflow</vt:lpstr>
      <vt:lpstr>GitFlow Branch Workflow</vt:lpstr>
      <vt:lpstr>Collaborating with Pull Requests</vt:lpstr>
      <vt:lpstr>PowerPoint Presentation</vt:lpstr>
      <vt:lpstr>Build Pipelines</vt:lpstr>
      <vt:lpstr>The Four Pillars of Continuous Integration</vt:lpstr>
      <vt:lpstr>The Concept of Pipelines in DevOps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Exam Strategy </vt:lpstr>
      <vt:lpstr> </vt:lpstr>
      <vt:lpstr>AZ-400 Item Types</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192</cp:revision>
  <dcterms:created xsi:type="dcterms:W3CDTF">2015-09-28T19:52:00Z</dcterms:created>
  <dcterms:modified xsi:type="dcterms:W3CDTF">2020-06-29T12:39:52Z</dcterms:modified>
</cp:coreProperties>
</file>